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3" r:id="rId7"/>
    <p:sldId id="267" r:id="rId8"/>
    <p:sldId id="260" r:id="rId9"/>
    <p:sldId id="261" r:id="rId10"/>
    <p:sldId id="266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00E4F-99D6-46FF-8FD3-15A40DE15BF7}" type="datetimeFigureOut">
              <a:rPr lang="en-US" smtClean="0"/>
              <a:t>9/3/2012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EE827-626B-4AEA-8FC3-D446AF3CC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74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who used SOHCAHTOA on #2</a:t>
            </a:r>
            <a:r>
              <a:rPr lang="en-US" baseline="0" dirty="0" smtClean="0"/>
              <a:t>- explain, SOHCAHTOA lets us find the ratios from any acute angle- not just the one between the radius and x axis. </a:t>
            </a:r>
          </a:p>
          <a:p>
            <a:endParaRPr lang="en-US" dirty="0" smtClean="0"/>
          </a:p>
          <a:p>
            <a:r>
              <a:rPr lang="en-US" dirty="0" smtClean="0"/>
              <a:t>Trivia: nose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EE827-626B-4AEA-8FC3-D446AF3CCA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46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geogebra</a:t>
            </a:r>
            <a:r>
              <a:rPr lang="en-US" baseline="0" dirty="0" smtClean="0"/>
              <a:t> sketch if necessary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EE827-626B-4AEA-8FC3-D446AF3CCA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0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9388-E14D-4C6F-806D-1D9CF7ACB28E}" type="datetimeFigureOut">
              <a:rPr lang="en-US" smtClean="0"/>
              <a:t>9/3/2012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92BED7-867D-41E6-88E1-2FB293CAAC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9388-E14D-4C6F-806D-1D9CF7ACB28E}" type="datetimeFigureOut">
              <a:rPr lang="en-US" smtClean="0"/>
              <a:t>9/3/2012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BED7-867D-41E6-88E1-2FB293CAAC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9388-E14D-4C6F-806D-1D9CF7ACB28E}" type="datetimeFigureOut">
              <a:rPr lang="en-US" smtClean="0"/>
              <a:t>9/3/2012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BED7-867D-41E6-88E1-2FB293CAAC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9388-E14D-4C6F-806D-1D9CF7ACB28E}" type="datetimeFigureOut">
              <a:rPr lang="en-US" smtClean="0"/>
              <a:t>9/3/2012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BED7-867D-41E6-88E1-2FB293CAAC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9388-E14D-4C6F-806D-1D9CF7ACB28E}" type="datetimeFigureOut">
              <a:rPr lang="en-US" smtClean="0"/>
              <a:t>9/3/2012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92BED7-867D-41E6-88E1-2FB293CAAC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9388-E14D-4C6F-806D-1D9CF7ACB28E}" type="datetimeFigureOut">
              <a:rPr lang="en-US" smtClean="0"/>
              <a:t>9/3/2012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BED7-867D-41E6-88E1-2FB293CAAC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9388-E14D-4C6F-806D-1D9CF7ACB28E}" type="datetimeFigureOut">
              <a:rPr lang="en-US" smtClean="0"/>
              <a:t>9/3/2012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BED7-867D-41E6-88E1-2FB293CAAC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9388-E14D-4C6F-806D-1D9CF7ACB28E}" type="datetimeFigureOut">
              <a:rPr lang="en-US" smtClean="0"/>
              <a:t>9/3/2012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BED7-867D-41E6-88E1-2FB293CAAC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9388-E14D-4C6F-806D-1D9CF7ACB28E}" type="datetimeFigureOut">
              <a:rPr lang="en-US" smtClean="0"/>
              <a:t>9/3/2012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BED7-867D-41E6-88E1-2FB293CAAC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9388-E14D-4C6F-806D-1D9CF7ACB28E}" type="datetimeFigureOut">
              <a:rPr lang="en-US" smtClean="0"/>
              <a:t>9/3/2012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BED7-867D-41E6-88E1-2FB293CAAC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9388-E14D-4C6F-806D-1D9CF7ACB28E}" type="datetimeFigureOut">
              <a:rPr lang="en-US" smtClean="0"/>
              <a:t>9/3/2012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92BED7-867D-41E6-88E1-2FB293CAAC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0909388-E14D-4C6F-806D-1D9CF7ACB28E}" type="datetimeFigureOut">
              <a:rPr lang="en-US" smtClean="0"/>
              <a:t>9/3/2012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792BED7-867D-41E6-88E1-2FB293CAAC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Right-triangle definitions of trig functions (SOHCAHTOA), </a:t>
            </a:r>
            <a:r>
              <a:rPr lang="en-US" dirty="0" err="1"/>
              <a:t>cofunctions</a:t>
            </a:r>
            <a:r>
              <a:rPr lang="en-US" dirty="0"/>
              <a:t>, special angle values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5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35194297"/>
                  </p:ext>
                </p:extLst>
              </p:nvPr>
            </p:nvGraphicFramePr>
            <p:xfrm>
              <a:off x="685800" y="1752600"/>
              <a:ext cx="7619997" cy="3733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8571"/>
                    <a:gridCol w="1088571"/>
                    <a:gridCol w="1088571"/>
                    <a:gridCol w="1088571"/>
                    <a:gridCol w="1088571"/>
                    <a:gridCol w="1088571"/>
                    <a:gridCol w="1088571"/>
                  </a:tblGrid>
                  <a:tr h="93345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𝒔𝒊𝒏</m:t>
                                </m:r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𝒄𝒐𝒔</m:t>
                                </m:r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𝒕𝒂𝒏</m:t>
                                </m:r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𝒄𝒐𝒕</m:t>
                                </m:r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𝒔𝒆𝒄</m:t>
                                </m:r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𝒄𝒔𝒄</m:t>
                                </m:r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</a:rPr>
                                  <m:t>𝜽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</a:tr>
                  <a:tr h="93345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30°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93345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45°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93345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60°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35194297"/>
                  </p:ext>
                </p:extLst>
              </p:nvPr>
            </p:nvGraphicFramePr>
            <p:xfrm>
              <a:off x="685800" y="1752600"/>
              <a:ext cx="7619997" cy="3733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8571"/>
                    <a:gridCol w="1088571"/>
                    <a:gridCol w="1088571"/>
                    <a:gridCol w="1088571"/>
                    <a:gridCol w="1088571"/>
                    <a:gridCol w="1088571"/>
                    <a:gridCol w="1088571"/>
                  </a:tblGrid>
                  <a:tr h="93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62" t="-654" r="-602247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654" r="-49888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1124" t="-654" r="-40168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99441" t="-654" r="-29944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1685" t="-654" r="-201124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98883" t="-654" r="-1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2247" t="-654" r="-562" b="-300000"/>
                          </a:stretch>
                        </a:blipFill>
                      </a:tcPr>
                    </a:tc>
                  </a:tr>
                  <a:tr h="93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62" t="-100654" r="-60224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93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62" t="-200654" r="-60224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9334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62" t="-300654" r="-60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6868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Use your knowledge of Special triangles to find the following trig ratios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39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1371600"/>
          </a:xfrm>
        </p:spPr>
        <p:txBody>
          <a:bodyPr/>
          <a:lstStyle/>
          <a:p>
            <a:r>
              <a:rPr lang="en-US" dirty="0" smtClean="0"/>
              <a:t>Check your answers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" y="1725279"/>
            <a:ext cx="8936137" cy="455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00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371600"/>
          </a:xfrm>
        </p:spPr>
        <p:txBody>
          <a:bodyPr/>
          <a:lstStyle/>
          <a:p>
            <a:r>
              <a:rPr lang="en-US" dirty="0" smtClean="0"/>
              <a:t>Practice- Get a partner and two dice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712494"/>
            <a:ext cx="3505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First Roll: Function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Sin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Sec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Tan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Cos</a:t>
            </a:r>
          </a:p>
          <a:p>
            <a:pPr marL="342900" indent="-342900">
              <a:buAutoNum type="arabicParenR"/>
            </a:pPr>
            <a:r>
              <a:rPr lang="en-US" sz="2800" dirty="0" err="1" smtClean="0"/>
              <a:t>Csc</a:t>
            </a:r>
            <a:endParaRPr lang="en-US" sz="2800" dirty="0" smtClean="0"/>
          </a:p>
          <a:p>
            <a:pPr marL="342900" indent="-342900">
              <a:buAutoNum type="arabicParenR"/>
            </a:pPr>
            <a:r>
              <a:rPr lang="en-US" sz="2800" dirty="0" smtClean="0"/>
              <a:t>Cot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0" y="1722655"/>
            <a:ext cx="3200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Second Roll: Angle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 30°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 45°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 60°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 0°</a:t>
            </a:r>
            <a:endParaRPr lang="en-US" dirty="0"/>
          </a:p>
          <a:p>
            <a:pPr marL="342900" indent="-342900">
              <a:buAutoNum type="arabicParenR"/>
            </a:pPr>
            <a:r>
              <a:rPr lang="en-US" sz="2800" dirty="0"/>
              <a:t> </a:t>
            </a:r>
            <a:r>
              <a:rPr lang="en-US" sz="2800" dirty="0" smtClean="0"/>
              <a:t>90°</a:t>
            </a:r>
          </a:p>
          <a:p>
            <a:pPr marL="342900" indent="-342900">
              <a:buAutoNum type="arabicParenR"/>
            </a:pPr>
            <a:r>
              <a:rPr lang="en-US" sz="2800" dirty="0"/>
              <a:t> </a:t>
            </a:r>
            <a:r>
              <a:rPr lang="en-US" sz="2800" dirty="0" smtClean="0"/>
              <a:t>180°</a:t>
            </a:r>
          </a:p>
        </p:txBody>
      </p:sp>
    </p:spTree>
    <p:extLst>
      <p:ext uri="{BB962C8B-B14F-4D97-AF65-F5344CB8AC3E}">
        <p14:creationId xmlns:p14="http://schemas.microsoft.com/office/powerpoint/2010/main" val="1841721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5791200" cy="1371600"/>
          </a:xfrm>
        </p:spPr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7620000" cy="4830763"/>
              </a:xfrm>
            </p:spPr>
            <p:txBody>
              <a:bodyPr/>
              <a:lstStyle/>
              <a:p>
                <a:pPr marL="457200" indent="-457200">
                  <a:buAutoNum type="arabicParenR"/>
                </a:pPr>
                <a:r>
                  <a:rPr lang="en-US" dirty="0" smtClean="0"/>
                  <a:t>Write sec(50°) in terms of it’s </a:t>
                </a:r>
                <a:r>
                  <a:rPr lang="en-US" dirty="0" err="1" smtClean="0"/>
                  <a:t>cofunction</a:t>
                </a:r>
                <a:r>
                  <a:rPr lang="en-US" dirty="0" smtClean="0"/>
                  <a:t>.</a:t>
                </a:r>
              </a:p>
              <a:p>
                <a:pPr marL="457200" indent="-457200">
                  <a:buAutoNum type="arabicParenR"/>
                </a:pPr>
                <a:endParaRPr lang="en-US" dirty="0"/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Find one solution: 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ea typeface="Cambria Math"/>
                      </a:rPr>
                      <m:t>𝐭𝐚𝐧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𝜽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𝟏𝟖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°)=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𝒄𝒐𝒕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𝟏𝟖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endParaRPr lang="en-US" dirty="0"/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What is your plan for memorizing the function values for special angles?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</a:p>
              <a:p>
                <a:pPr lvl="1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7620000" cy="4830763"/>
              </a:xfrm>
              <a:blipFill rotWithShape="1">
                <a:blip r:embed="rId2"/>
                <a:stretch>
                  <a:fillRect l="-640" t="-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726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Bell Work</a:t>
                </a:r>
              </a:p>
              <a:p>
                <a:r>
                  <a:rPr lang="en-US" dirty="0"/>
                  <a:t>1)  Evaluate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180°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−2</m:t>
                        </m:r>
                      </m:e>
                    </m:func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cot</m:t>
                    </m:r>
                    <m:r>
                      <a:rPr lang="en-US">
                        <a:latin typeface="Cambria Math"/>
                      </a:rPr>
                      <m:t>⁡</m:t>
                    </m:r>
                    <m:r>
                      <a:rPr lang="en-US" i="1">
                        <a:latin typeface="Cambria Math"/>
                      </a:rPr>
                      <m:t>(−270°)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2)  Find the six trig functions if t</a:t>
                </a:r>
                <a:r>
                  <a:rPr lang="en-US" dirty="0" smtClean="0"/>
                  <a:t>an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𝜃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dirty="0" smtClean="0"/>
                  <a:t>  </a:t>
                </a:r>
                <a:endParaRPr lang="en-US" dirty="0"/>
              </a:p>
              <a:p>
                <a:r>
                  <a:rPr lang="en-US" dirty="0"/>
                  <a:t>sinΘ	</a:t>
                </a:r>
                <a:r>
                  <a:rPr lang="en-US" dirty="0" smtClean="0"/>
                  <a:t>		cosΘ</a:t>
                </a:r>
                <a:endParaRPr lang="en-US" dirty="0"/>
              </a:p>
              <a:p>
                <a:r>
                  <a:rPr lang="en-US" dirty="0" smtClean="0"/>
                  <a:t>secΘ</a:t>
                </a:r>
                <a:r>
                  <a:rPr lang="en-US" dirty="0"/>
                  <a:t>	</a:t>
                </a:r>
                <a:r>
                  <a:rPr lang="en-US" dirty="0" smtClean="0"/>
                  <a:t>		cscΘ</a:t>
                </a:r>
                <a:endParaRPr lang="en-US" dirty="0"/>
              </a:p>
              <a:p>
                <a:r>
                  <a:rPr lang="en-US" dirty="0"/>
                  <a:t>tanΘ	</a:t>
                </a:r>
                <a:r>
                  <a:rPr lang="en-US" dirty="0" smtClean="0"/>
                  <a:t>		cotΘ </a:t>
                </a:r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 smtClean="0"/>
                  <a:t>3) Where do cows have their sweat glands in their bodies?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800" t="-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>
            <a:off x="6324600" y="5029200"/>
            <a:ext cx="2947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5105400" y="2590801"/>
            <a:ext cx="1894972" cy="2667000"/>
            <a:chOff x="4724400" y="2590801"/>
            <a:chExt cx="1894972" cy="2667000"/>
          </a:xfrm>
        </p:grpSpPr>
        <p:sp>
          <p:nvSpPr>
            <p:cNvPr id="9" name="Right Triangle 8"/>
            <p:cNvSpPr/>
            <p:nvPr/>
          </p:nvSpPr>
          <p:spPr>
            <a:xfrm rot="16200000">
              <a:off x="4338386" y="2976815"/>
              <a:ext cx="2667000" cy="189497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324600" y="5029200"/>
              <a:ext cx="294772" cy="2286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627145" y="2951747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Θ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29363" y="152400"/>
            <a:ext cx="4352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Right-triangle definitions of trig functions </a:t>
            </a:r>
          </a:p>
        </p:txBody>
      </p:sp>
    </p:spTree>
    <p:extLst>
      <p:ext uri="{BB962C8B-B14F-4D97-AF65-F5344CB8AC3E}">
        <p14:creationId xmlns:p14="http://schemas.microsoft.com/office/powerpoint/2010/main" val="25100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34400" cy="1371600"/>
          </a:xfrm>
        </p:spPr>
        <p:txBody>
          <a:bodyPr/>
          <a:lstStyle/>
          <a:p>
            <a:r>
              <a:rPr lang="en-US" dirty="0" smtClean="0"/>
              <a:t>Check Cornell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26" y="838200"/>
            <a:ext cx="8686800" cy="167608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difference between </a:t>
            </a:r>
            <a:r>
              <a:rPr lang="en-US" dirty="0" err="1"/>
              <a:t>cofunctions</a:t>
            </a:r>
            <a:r>
              <a:rPr lang="en-US" dirty="0"/>
              <a:t> and reciprocal functions? </a:t>
            </a:r>
          </a:p>
        </p:txBody>
      </p:sp>
      <p:sp>
        <p:nvSpPr>
          <p:cNvPr id="3" name="Rectangle 2"/>
          <p:cNvSpPr/>
          <p:nvPr/>
        </p:nvSpPr>
        <p:spPr>
          <a:xfrm>
            <a:off x="6553200" y="228600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Cofunction</a:t>
            </a:r>
            <a:r>
              <a:rPr lang="en-US" dirty="0" smtClean="0"/>
              <a:t> Identities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1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91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Write the function in terms of its </a:t>
            </a:r>
            <a:r>
              <a:rPr lang="en-US" dirty="0" err="1" smtClean="0"/>
              <a:t>cofunction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AutoNum type="alphaUcParenR"/>
                </a:pP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/>
                      </a:rPr>
                      <m:t>cos</m:t>
                    </m:r>
                    <m:r>
                      <a:rPr lang="en-US" sz="3600" b="0" i="0" smtClean="0">
                        <a:latin typeface="Cambria Math"/>
                      </a:rPr>
                      <m:t> 52°</m:t>
                    </m:r>
                  </m:oMath>
                </a14:m>
                <a:endParaRPr lang="en-US" sz="3600" b="0" dirty="0" smtClean="0">
                  <a:latin typeface="Cambria Math"/>
                </a:endParaRPr>
              </a:p>
              <a:p>
                <a:endParaRPr lang="en-US" sz="3600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3600" b="1" i="1" dirty="0" smtClean="0">
                  <a:latin typeface="Cambria Math"/>
                </a:endParaRPr>
              </a:p>
              <a:p>
                <a:r>
                  <a:rPr lang="en-US" sz="3600" b="0" dirty="0" smtClean="0"/>
                  <a:t>B)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𝑡𝑎𝑛</m:t>
                    </m:r>
                    <m:r>
                      <a:rPr lang="en-US" sz="3600" b="0" i="1" smtClean="0">
                        <a:latin typeface="Cambria Math"/>
                      </a:rPr>
                      <m:t>71° </m:t>
                    </m:r>
                  </m:oMath>
                </a14:m>
                <a:endParaRPr lang="en-US" sz="3600" dirty="0"/>
              </a:p>
              <a:p>
                <a:pPr marL="457200" indent="-457200">
                  <a:buAutoNum type="alphaUcParenR"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5360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86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one solution </a:t>
            </a:r>
            <a:br>
              <a:rPr lang="en-US" dirty="0" smtClean="0"/>
            </a:br>
            <a:r>
              <a:rPr lang="en-US" dirty="0" smtClean="0"/>
              <a:t>(assume angles are acute)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𝒄𝒐𝒔</m:t>
                      </m:r>
                      <m:d>
                        <m:d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𝜽</m:t>
                          </m:r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d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𝒔𝒊𝒏</m:t>
                      </m:r>
                      <m:d>
                        <m:dPr>
                          <m:ctrlPr>
                            <a:rPr lang="en-US" sz="32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𝜽</m:t>
                          </m:r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d>
                    </m:oMath>
                  </m:oMathPara>
                </a14:m>
                <a:endParaRPr lang="en-US" sz="2400" b="1" dirty="0" smtClean="0">
                  <a:ea typeface="Cambria Math"/>
                </a:endParaRPr>
              </a:p>
              <a:p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734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43937" cy="68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/>
          <a:lstStyle/>
          <a:p>
            <a:r>
              <a:rPr lang="en-US" dirty="0" err="1" smtClean="0"/>
              <a:t>Cofunction</a:t>
            </a:r>
            <a:r>
              <a:rPr lang="en-US" dirty="0" smtClean="0"/>
              <a:t> Identities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8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304800"/>
                <a:ext cx="7620000" cy="4373563"/>
              </a:xfrm>
            </p:spPr>
            <p:txBody>
              <a:bodyPr/>
              <a:lstStyle/>
              <a:p>
                <a:r>
                  <a:rPr lang="en-US" sz="3200" dirty="0"/>
                  <a:t>Compare function values of Acute Angles: True/ False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𝑠𝑖𝑛</m:t>
                    </m:r>
                    <m:r>
                      <a:rPr lang="en-US" sz="3200" i="1">
                        <a:latin typeface="Cambria Math"/>
                      </a:rPr>
                      <m:t>21°&gt;</m:t>
                    </m:r>
                    <m:r>
                      <a:rPr lang="en-US" sz="3200" i="1">
                        <a:latin typeface="Cambria Math"/>
                      </a:rPr>
                      <m:t>𝑠𝑖𝑛</m:t>
                    </m:r>
                    <m:r>
                      <a:rPr lang="en-US" sz="3200" i="1">
                        <a:latin typeface="Cambria Math"/>
                      </a:rPr>
                      <m:t>18°</m:t>
                    </m:r>
                  </m:oMath>
                </a14:m>
                <a:r>
                  <a:rPr lang="en-US" sz="3200" dirty="0"/>
                  <a:t> </a:t>
                </a:r>
                <a:endParaRPr lang="en-US" sz="3200" dirty="0" smtClean="0"/>
              </a:p>
              <a:p>
                <a:endParaRPr lang="en-US" sz="3200" dirty="0" smtClean="0"/>
              </a:p>
              <a:p>
                <a:endParaRPr lang="en-US" sz="3200" dirty="0"/>
              </a:p>
              <a:p>
                <a:r>
                  <a:rPr lang="en-US" sz="3200" dirty="0"/>
                  <a:t>b)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𝑐𝑜𝑠</m:t>
                    </m:r>
                    <m:r>
                      <a:rPr lang="en-US" sz="3200" i="1">
                        <a:latin typeface="Cambria Math"/>
                      </a:rPr>
                      <m:t>49°≤</m:t>
                    </m:r>
                    <m:r>
                      <a:rPr lang="en-US" sz="3200" i="1">
                        <a:latin typeface="Cambria Math"/>
                      </a:rPr>
                      <m:t>𝑐𝑜𝑠</m:t>
                    </m:r>
                    <m:r>
                      <a:rPr lang="en-US" sz="3200" i="1">
                        <a:latin typeface="Cambria Math"/>
                      </a:rPr>
                      <m:t>56</m:t>
                    </m:r>
                  </m:oMath>
                </a14:m>
                <a:r>
                  <a:rPr lang="en-US" sz="3200" dirty="0"/>
                  <a:t> </a:t>
                </a:r>
              </a:p>
              <a:p>
                <a:endParaRPr lang="en-US" sz="32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04800"/>
                <a:ext cx="7620000" cy="4373563"/>
              </a:xfrm>
              <a:blipFill rotWithShape="1">
                <a:blip r:embed="rId3"/>
                <a:stretch>
                  <a:fillRect l="-2000" t="-1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790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What do you remember about special Triangles?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086600" cy="4038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753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357</TotalTime>
  <Words>273</Words>
  <Application>Microsoft Office PowerPoint</Application>
  <PresentationFormat>On-screen Show (4:3)</PresentationFormat>
  <Paragraphs>72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Essential</vt:lpstr>
      <vt:lpstr>2.1</vt:lpstr>
      <vt:lpstr>Bell Work</vt:lpstr>
      <vt:lpstr>Check Cornell Notes</vt:lpstr>
      <vt:lpstr>What is the difference between cofunctions and reciprocal functions? </vt:lpstr>
      <vt:lpstr>Write the function in terms of its cofunction</vt:lpstr>
      <vt:lpstr>Find one solution  (assume angles are acute)</vt:lpstr>
      <vt:lpstr>Cofunction Identities</vt:lpstr>
      <vt:lpstr>PowerPoint Presentation</vt:lpstr>
      <vt:lpstr>What do you remember about special Triangles?</vt:lpstr>
      <vt:lpstr>Use your knowledge of Special triangles to find the following trig ratios</vt:lpstr>
      <vt:lpstr>Check your answers</vt:lpstr>
      <vt:lpstr>Practice- Get a partner and two dice </vt:lpstr>
      <vt:lpstr>Exit Slip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</dc:creator>
  <cp:lastModifiedBy>Ann</cp:lastModifiedBy>
  <cp:revision>10</cp:revision>
  <dcterms:created xsi:type="dcterms:W3CDTF">2012-09-02T17:52:33Z</dcterms:created>
  <dcterms:modified xsi:type="dcterms:W3CDTF">2012-09-04T01:58:15Z</dcterms:modified>
</cp:coreProperties>
</file>