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256" r:id="rId2"/>
    <p:sldId id="259" r:id="rId3"/>
    <p:sldId id="260" r:id="rId4"/>
    <p:sldId id="264" r:id="rId5"/>
    <p:sldId id="261" r:id="rId6"/>
    <p:sldId id="263" r:id="rId7"/>
    <p:sldId id="262" r:id="rId8"/>
    <p:sldId id="265" r:id="rId9"/>
    <p:sldId id="266" r:id="rId10"/>
    <p:sldId id="267" r:id="rId11"/>
    <p:sldId id="257" r:id="rId12"/>
    <p:sldId id="271" r:id="rId13"/>
    <p:sldId id="273" r:id="rId14"/>
    <p:sldId id="268" r:id="rId15"/>
    <p:sldId id="270" r:id="rId16"/>
    <p:sldId id="284" r:id="rId17"/>
    <p:sldId id="279" r:id="rId18"/>
    <p:sldId id="278" r:id="rId19"/>
    <p:sldId id="285" r:id="rId20"/>
    <p:sldId id="272" r:id="rId21"/>
    <p:sldId id="276" r:id="rId22"/>
    <p:sldId id="283" r:id="rId23"/>
    <p:sldId id="281" r:id="rId24"/>
    <p:sldId id="282" r:id="rId25"/>
    <p:sldId id="287" r:id="rId26"/>
    <p:sldId id="286" r:id="rId27"/>
    <p:sldId id="288" r:id="rId28"/>
    <p:sldId id="289" r:id="rId29"/>
    <p:sldId id="290" r:id="rId30"/>
    <p:sldId id="292" r:id="rId31"/>
    <p:sldId id="291" r:id="rId32"/>
    <p:sldId id="293" r:id="rId33"/>
    <p:sldId id="294" r:id="rId34"/>
    <p:sldId id="295" r:id="rId35"/>
    <p:sldId id="297" r:id="rId36"/>
    <p:sldId id="296" r:id="rId37"/>
    <p:sldId id="302" r:id="rId38"/>
    <p:sldId id="304" r:id="rId39"/>
    <p:sldId id="305" r:id="rId40"/>
    <p:sldId id="306" r:id="rId41"/>
    <p:sldId id="307" r:id="rId42"/>
    <p:sldId id="303" r:id="rId43"/>
    <p:sldId id="298" r:id="rId44"/>
    <p:sldId id="299" r:id="rId45"/>
    <p:sldId id="301" r:id="rId46"/>
    <p:sldId id="30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42D0C-7760-4AAD-894A-3C4E421C5D51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0E86E-4989-45F4-A089-FB9C0C70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71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0E86E-4989-45F4-A089-FB9C0C70D0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1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0E86E-4989-45F4-A089-FB9C0C70D05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5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Días</a:t>
            </a:r>
            <a:r>
              <a:rPr lang="en-US" dirty="0" smtClean="0"/>
              <a:t> de la </a:t>
            </a:r>
            <a:r>
              <a:rPr lang="en-US" dirty="0" err="1" smtClean="0"/>
              <a:t>semana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DAYS OF THE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72390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It’s my Birthday (March 10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44482" y="-25280"/>
            <a:ext cx="5029201" cy="6603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825839"/>
            <a:ext cx="72390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domingo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3947160"/>
          </a:xfrm>
        </p:spPr>
        <p:txBody>
          <a:bodyPr>
            <a:normAutofit/>
          </a:bodyPr>
          <a:lstStyle/>
          <a:p>
            <a:r>
              <a:rPr lang="en-US" dirty="0" smtClean="0"/>
              <a:t>Days of the week are </a:t>
            </a:r>
            <a:r>
              <a:rPr lang="en-US" u="sng" dirty="0" smtClean="0"/>
              <a:t>not</a:t>
            </a:r>
            <a:r>
              <a:rPr lang="en-US" dirty="0" smtClean="0"/>
              <a:t> capitalized!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441495"/>
              </p:ext>
            </p:extLst>
          </p:nvPr>
        </p:nvGraphicFramePr>
        <p:xfrm>
          <a:off x="457200" y="1609725"/>
          <a:ext cx="72390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947057"/>
                <a:gridCol w="1121229"/>
                <a:gridCol w="1034143"/>
                <a:gridCol w="1034143"/>
                <a:gridCol w="1034143"/>
                <a:gridCol w="1034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martes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miércoles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jueves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viernes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sábado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domingo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Tuesday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Wednesday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Thursday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Friday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Saturday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Sunday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4008092"/>
            <a:ext cx="26228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¿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/>
              <a:t> </a:t>
            </a:r>
            <a:r>
              <a:rPr lang="en-US" sz="2400" dirty="0" smtClean="0"/>
              <a:t>hoy? </a:t>
            </a:r>
          </a:p>
          <a:p>
            <a:endParaRPr lang="en-US" sz="2400" dirty="0"/>
          </a:p>
          <a:p>
            <a:r>
              <a:rPr lang="en-US" sz="2400" dirty="0" smtClean="0"/>
              <a:t>Hoy </a:t>
            </a:r>
            <a:r>
              <a:rPr lang="en-US" sz="2400" dirty="0" err="1" smtClean="0"/>
              <a:t>es</a:t>
            </a:r>
            <a:r>
              <a:rPr lang="en-US" sz="2400" dirty="0" smtClean="0"/>
              <a:t>…</a:t>
            </a:r>
          </a:p>
          <a:p>
            <a:endParaRPr lang="en-US" sz="2400" dirty="0"/>
          </a:p>
          <a:p>
            <a:r>
              <a:rPr lang="en-US" sz="2400" dirty="0" err="1" smtClean="0"/>
              <a:t>Mañana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04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8" y="1600200"/>
            <a:ext cx="9096222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887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Qué </a:t>
            </a:r>
            <a:r>
              <a:rPr lang="es-ES" dirty="0"/>
              <a:t>hora es...</a:t>
            </a:r>
            <a:br>
              <a:rPr lang="es-ES" dirty="0"/>
            </a:br>
            <a:r>
              <a:rPr lang="es-ES" dirty="0" smtClean="0"/>
              <a:t>Qué día es hoy?</a:t>
            </a:r>
            <a:br>
              <a:rPr lang="es-ES" dirty="0" smtClean="0"/>
            </a:br>
            <a:r>
              <a:rPr lang="es-ES" dirty="0" smtClean="0"/>
              <a:t>Hoy es...</a:t>
            </a:r>
            <a:br>
              <a:rPr lang="es-ES" dirty="0" smtClean="0"/>
            </a:br>
            <a:r>
              <a:rPr lang="es-ES" dirty="0" smtClean="0"/>
              <a:t>Mañana</a:t>
            </a:r>
            <a:br>
              <a:rPr lang="es-ES" dirty="0" smtClean="0"/>
            </a:br>
            <a:r>
              <a:rPr lang="es-ES" dirty="0" smtClean="0"/>
              <a:t>Qué es tú numero de teléfono? </a:t>
            </a:r>
            <a:br>
              <a:rPr lang="es-ES" dirty="0" smtClean="0"/>
            </a:br>
            <a:r>
              <a:rPr lang="es-ES" dirty="0" smtClean="0"/>
              <a:t>Mi numero es...</a:t>
            </a:r>
            <a:br>
              <a:rPr lang="es-ES" dirty="0" smtClean="0"/>
            </a:br>
            <a:r>
              <a:rPr lang="es-ES" dirty="0" smtClean="0"/>
              <a:t>Cómo se escribe…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60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799"/>
            <a:ext cx="9144000" cy="447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4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5619"/>
            <a:ext cx="8686800" cy="586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782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Tres</a:t>
            </a:r>
            <a:r>
              <a:rPr lang="en-US" dirty="0" smtClean="0"/>
              <a:t> de </a:t>
            </a:r>
            <a:r>
              <a:rPr lang="en-US" dirty="0" err="1" smtClean="0"/>
              <a:t>octubre</a:t>
            </a:r>
            <a:r>
              <a:rPr lang="en-US" dirty="0" smtClean="0"/>
              <a:t>  de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Frase</a:t>
            </a:r>
            <a:r>
              <a:rPr lang="en-US" dirty="0" smtClean="0"/>
              <a:t> del </a:t>
            </a:r>
            <a:r>
              <a:rPr lang="en-US" dirty="0" err="1" smtClean="0"/>
              <a:t>Día</a:t>
            </a:r>
            <a:r>
              <a:rPr lang="en-US" dirty="0" smtClean="0"/>
              <a:t>- Phrase of the day!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i="1" dirty="0" smtClean="0"/>
              <a:t>“No </a:t>
            </a:r>
            <a:r>
              <a:rPr lang="es-ES" i="1" dirty="0"/>
              <a:t>pasa </a:t>
            </a:r>
            <a:r>
              <a:rPr lang="es-ES" i="1" dirty="0" smtClean="0"/>
              <a:t>nada” = </a:t>
            </a:r>
            <a:r>
              <a:rPr lang="es-ES" i="1" u="sng" dirty="0" smtClean="0"/>
              <a:t>					</a:t>
            </a:r>
            <a:endParaRPr lang="es-ES" i="1" dirty="0" smtClean="0"/>
          </a:p>
          <a:p>
            <a:pPr marL="0" indent="0">
              <a:buNone/>
            </a:pPr>
            <a:endParaRPr lang="es-ES" i="1" dirty="0"/>
          </a:p>
          <a:p>
            <a:pPr marL="0" indent="0">
              <a:buNone/>
            </a:pPr>
            <a:r>
              <a:rPr lang="es-ES" i="1" dirty="0" err="1" smtClean="0"/>
              <a:t>Context</a:t>
            </a:r>
            <a:r>
              <a:rPr lang="es-ES" i="1" dirty="0" smtClean="0"/>
              <a:t>: </a:t>
            </a:r>
          </a:p>
          <a:p>
            <a:pPr marL="0" indent="0">
              <a:buNone/>
            </a:pPr>
            <a:r>
              <a:rPr lang="es-ES" dirty="0" err="1" smtClean="0"/>
              <a:t>Say</a:t>
            </a:r>
            <a:r>
              <a:rPr lang="es-ES" dirty="0" smtClean="0"/>
              <a:t> a </a:t>
            </a:r>
            <a:r>
              <a:rPr lang="es-ES" dirty="0" err="1" smtClean="0"/>
              <a:t>kid</a:t>
            </a:r>
            <a:r>
              <a:rPr lang="es-ES" dirty="0" smtClean="0"/>
              <a:t> </a:t>
            </a:r>
            <a:r>
              <a:rPr lang="es-ES" dirty="0" err="1" smtClean="0"/>
              <a:t>steps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foot</a:t>
            </a:r>
            <a:r>
              <a:rPr lang="es-ES" dirty="0" smtClean="0"/>
              <a:t> and </a:t>
            </a:r>
            <a:r>
              <a:rPr lang="es-ES" dirty="0" err="1" smtClean="0"/>
              <a:t>says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dirty="0" smtClean="0"/>
              <a:t>“lo siento” </a:t>
            </a:r>
          </a:p>
          <a:p>
            <a:pPr marL="0" indent="0">
              <a:buNone/>
            </a:pP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didn’t</a:t>
            </a:r>
            <a:r>
              <a:rPr lang="es-ES" dirty="0" smtClean="0"/>
              <a:t> </a:t>
            </a:r>
            <a:r>
              <a:rPr lang="es-ES" dirty="0" err="1" smtClean="0"/>
              <a:t>bother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hurt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, so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reply</a:t>
            </a:r>
            <a:r>
              <a:rPr lang="es-ES" dirty="0" smtClean="0"/>
              <a:t>…</a:t>
            </a:r>
          </a:p>
          <a:p>
            <a:pPr marL="0" indent="0">
              <a:buNone/>
            </a:pPr>
            <a:r>
              <a:rPr lang="es-ES" dirty="0" smtClean="0"/>
              <a:t>“no pasa nada”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342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/>
          <a:lstStyle/>
          <a:p>
            <a:r>
              <a:rPr lang="en-US" dirty="0" smtClean="0"/>
              <a:t>Writing the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fecha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  	What’s today’s date?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		What day is today?</a:t>
            </a:r>
          </a:p>
        </p:txBody>
      </p:sp>
    </p:spTree>
    <p:extLst>
      <p:ext uri="{BB962C8B-B14F-4D97-AF65-F5344CB8AC3E}">
        <p14:creationId xmlns:p14="http://schemas.microsoft.com/office/powerpoint/2010/main" val="2770242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fecha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hoy?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el 2 de </a:t>
            </a:r>
            <a:r>
              <a:rPr lang="en-US" dirty="0" err="1" smtClean="0"/>
              <a:t>octubre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Today is the 2</a:t>
            </a:r>
            <a:r>
              <a:rPr lang="en-US" baseline="30000" dirty="0" smtClean="0"/>
              <a:t>nd</a:t>
            </a:r>
            <a:r>
              <a:rPr lang="en-US" dirty="0" smtClean="0"/>
              <a:t> of October.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 What if we want to say </a:t>
            </a:r>
          </a:p>
          <a:p>
            <a:pPr marL="0" indent="0">
              <a:buNone/>
            </a:pPr>
            <a:r>
              <a:rPr lang="en-US" dirty="0" smtClean="0"/>
              <a:t>Today is February 20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18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fecha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hoy?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el 2 de </a:t>
            </a:r>
            <a:r>
              <a:rPr lang="en-US" dirty="0" err="1" smtClean="0"/>
              <a:t>octubre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Today is the 2</a:t>
            </a:r>
            <a:r>
              <a:rPr lang="en-US" baseline="30000" dirty="0" smtClean="0"/>
              <a:t>nd</a:t>
            </a:r>
            <a:r>
              <a:rPr lang="en-US" dirty="0" smtClean="0"/>
              <a:t> of October.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 What if we want to say </a:t>
            </a:r>
          </a:p>
          <a:p>
            <a:pPr marL="0" indent="0">
              <a:buNone/>
            </a:pPr>
            <a:r>
              <a:rPr lang="en-US" dirty="0" smtClean="0"/>
              <a:t>Today is February 20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Hoy </a:t>
            </a:r>
            <a:r>
              <a:rPr lang="en-US" i="1" dirty="0" err="1"/>
              <a:t>es</a:t>
            </a:r>
            <a:r>
              <a:rPr lang="en-US" i="1" dirty="0"/>
              <a:t> el 20 de </a:t>
            </a:r>
            <a:r>
              <a:rPr lang="en-US" i="1" dirty="0" err="1"/>
              <a:t>febrero</a:t>
            </a:r>
            <a:r>
              <a:rPr lang="en-US" i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5105400"/>
            <a:ext cx="38862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What do you notice about the order they write it 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5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What day is it today?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Today is…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202709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the date in Spanish (Short Hand)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What day is 2-5-2012?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14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Format: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Day/ Month /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5/ 7/ 2012  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19 / 6 / 1989 	=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257800" y="5181600"/>
            <a:ext cx="1447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80734" y="5345668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99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Format: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Day/ Month /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5/ 7/ 2012   =    el </a:t>
            </a:r>
            <a:r>
              <a:rPr lang="en-US" dirty="0" err="1" smtClean="0"/>
              <a:t>cinco</a:t>
            </a:r>
            <a:r>
              <a:rPr lang="en-US" dirty="0" smtClean="0"/>
              <a:t> de </a:t>
            </a:r>
            <a:r>
              <a:rPr lang="en-US" dirty="0" err="1" smtClean="0"/>
              <a:t>julio</a:t>
            </a:r>
            <a:r>
              <a:rPr lang="en-US" dirty="0" smtClean="0"/>
              <a:t> 2012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19 / 6 / 1989 =    el </a:t>
            </a:r>
            <a:r>
              <a:rPr lang="en-US" dirty="0" err="1" smtClean="0"/>
              <a:t>diecinueve</a:t>
            </a:r>
            <a:r>
              <a:rPr lang="en-US" dirty="0" smtClean="0"/>
              <a:t> de </a:t>
            </a:r>
            <a:r>
              <a:rPr lang="en-US" dirty="0" err="1" smtClean="0"/>
              <a:t>junio</a:t>
            </a:r>
            <a:r>
              <a:rPr lang="en-US" dirty="0" smtClean="0"/>
              <a:t> 1989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97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¿</a:t>
            </a:r>
            <a:r>
              <a:rPr lang="en-US" sz="3600" i="1" dirty="0" err="1" smtClean="0"/>
              <a:t>Cuándo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es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cumpleaños</a:t>
            </a:r>
            <a:r>
              <a:rPr lang="en-US" sz="3600" i="1" dirty="0" smtClean="0"/>
              <a:t>? 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When is your birthday?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i="1" dirty="0" err="1" smtClean="0"/>
              <a:t>Mi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cumpleaños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es</a:t>
            </a:r>
            <a:r>
              <a:rPr lang="en-US" sz="3600" i="1" dirty="0" smtClean="0"/>
              <a:t>…. </a:t>
            </a:r>
            <a:r>
              <a:rPr lang="en-US" sz="3600" dirty="0" smtClean="0"/>
              <a:t>	</a:t>
            </a:r>
          </a:p>
          <a:p>
            <a:pPr marL="0" indent="0">
              <a:buNone/>
            </a:pPr>
            <a:r>
              <a:rPr lang="en-US" sz="3600" dirty="0" smtClean="0"/>
              <a:t>My birthday is….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6647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200000"/>
              </a:lnSpc>
              <a:spcAft>
                <a:spcPts val="1200"/>
              </a:spcAft>
              <a:buNone/>
            </a:pPr>
            <a:r>
              <a:rPr lang="en-US" dirty="0" smtClean="0"/>
              <a:t>Jorge is my friend. Jorge is from Venezuela. Jorge and I like to play soccer together- but just as friends because Jorge is dating Julie. Jorge and Julie are a cute couple. Jorge and Julie like to go to the movies. Julie and I aren’t really friends. Julie likes ballet and other girly things. Julie also lives in Dallas. Julie and I could be friends if we liked the same things and lived closer.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243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out all the 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08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Subject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329640"/>
              </p:ext>
            </p:extLst>
          </p:nvPr>
        </p:nvGraphicFramePr>
        <p:xfrm>
          <a:off x="457200" y="1609725"/>
          <a:ext cx="7239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752600"/>
                <a:gridCol w="1905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r>
                        <a:rPr lang="en-US" baseline="0" dirty="0" smtClean="0"/>
                        <a:t> 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 (all female)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(familiar)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 (formal)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(males)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r>
                        <a:rPr lang="en-US" baseline="0" dirty="0" smtClean="0"/>
                        <a:t> (females)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946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Subject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886322"/>
              </p:ext>
            </p:extLst>
          </p:nvPr>
        </p:nvGraphicFramePr>
        <p:xfrm>
          <a:off x="457200" y="1609725"/>
          <a:ext cx="7239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752600"/>
                <a:gridCol w="1905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r>
                        <a:rPr lang="en-US" baseline="0" dirty="0" smtClean="0"/>
                        <a:t> 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 (all female)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(familiar)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all</a:t>
                      </a:r>
                      <a:r>
                        <a:rPr lang="en-US" baseline="0" dirty="0" smtClean="0"/>
                        <a:t> (in Spain)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r>
                        <a:rPr lang="en-US" baseline="0" dirty="0" smtClean="0"/>
                        <a:t> or </a:t>
                      </a:r>
                      <a:r>
                        <a:rPr lang="en-US" baseline="0" dirty="0" err="1" smtClean="0"/>
                        <a:t>vosotras</a:t>
                      </a:r>
                      <a:r>
                        <a:rPr lang="en-US" baseline="0" dirty="0" smtClean="0"/>
                        <a:t> (all f)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 (formal)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(males)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r>
                        <a:rPr lang="en-US" baseline="0" dirty="0" smtClean="0"/>
                        <a:t> (females)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582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16 </a:t>
            </a:r>
            <a:br>
              <a:rPr lang="en-US" dirty="0" smtClean="0"/>
            </a:br>
            <a:r>
              <a:rPr lang="en-US" dirty="0" smtClean="0"/>
              <a:t>page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8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990600"/>
            <a:ext cx="5257800" cy="4479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jueves</a:t>
            </a:r>
            <a:r>
              <a:rPr lang="en-US" dirty="0" smtClean="0"/>
              <a:t>, el </a:t>
            </a:r>
            <a:r>
              <a:rPr lang="en-US" dirty="0" err="1" smtClean="0"/>
              <a:t>cuatro</a:t>
            </a:r>
            <a:r>
              <a:rPr lang="en-US" dirty="0" smtClean="0"/>
              <a:t> de </a:t>
            </a:r>
            <a:r>
              <a:rPr lang="en-US" dirty="0" err="1" smtClean="0"/>
              <a:t>octubre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76400"/>
            <a:ext cx="7315200" cy="4800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2400" dirty="0" err="1" smtClean="0"/>
              <a:t>Frase</a:t>
            </a:r>
            <a:r>
              <a:rPr lang="en-US" sz="2400" dirty="0" smtClean="0"/>
              <a:t> Del </a:t>
            </a:r>
            <a:r>
              <a:rPr lang="en-US" sz="2400" dirty="0" err="1" smtClean="0"/>
              <a:t>Día</a:t>
            </a:r>
            <a:r>
              <a:rPr lang="en-US" sz="2400" dirty="0" smtClean="0"/>
              <a:t>:    “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supuesto</a:t>
            </a:r>
            <a:r>
              <a:rPr lang="en-US" sz="2400" dirty="0" smtClean="0"/>
              <a:t>”</a:t>
            </a:r>
            <a:r>
              <a:rPr lang="en-US" sz="2400" u="sng" dirty="0" smtClean="0"/>
              <a:t>			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Context:</a:t>
            </a:r>
          </a:p>
          <a:p>
            <a:pPr marL="0" indent="0">
              <a:buNone/>
            </a:pPr>
            <a:r>
              <a:rPr lang="en-US" sz="2400" dirty="0" smtClean="0"/>
              <a:t>If someone asks you to do a favor, you might reply: </a:t>
            </a:r>
            <a:r>
              <a:rPr lang="en-US" sz="2400" i="1" dirty="0" err="1" smtClean="0"/>
              <a:t>por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supuesto</a:t>
            </a:r>
            <a:r>
              <a:rPr lang="en-US" sz="2400" i="1" dirty="0" smtClean="0"/>
              <a:t>!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If someone asks you if you did your homework (and you always do your homework) you might reply, </a:t>
            </a:r>
          </a:p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supuesto</a:t>
            </a:r>
            <a:r>
              <a:rPr lang="en-US" sz="2400" dirty="0" smtClean="0"/>
              <a:t>, </a:t>
            </a:r>
            <a:r>
              <a:rPr lang="en-US" sz="2400" dirty="0" err="1" smtClean="0"/>
              <a:t>siempre</a:t>
            </a:r>
            <a:r>
              <a:rPr lang="en-US" sz="2400" dirty="0" smtClean="0"/>
              <a:t> </a:t>
            </a:r>
            <a:r>
              <a:rPr lang="en-US" sz="2400" dirty="0" err="1" smtClean="0"/>
              <a:t>hago</a:t>
            </a:r>
            <a:r>
              <a:rPr lang="en-US" sz="2400" dirty="0" smtClean="0"/>
              <a:t> mi </a:t>
            </a:r>
            <a:r>
              <a:rPr lang="en-US" sz="2400" dirty="0" err="1" smtClean="0"/>
              <a:t>tarea</a:t>
            </a:r>
            <a:r>
              <a:rPr lang="en-US" sz="2400" dirty="0" smtClean="0"/>
              <a:t>”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(I always do my homework)</a:t>
            </a:r>
          </a:p>
        </p:txBody>
      </p:sp>
    </p:spTree>
    <p:extLst>
      <p:ext uri="{BB962C8B-B14F-4D97-AF65-F5344CB8AC3E}">
        <p14:creationId xmlns:p14="http://schemas.microsoft.com/office/powerpoint/2010/main" val="327556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Spanish calendar starts on Monday!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37611" y="519792"/>
            <a:ext cx="4800600" cy="665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6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676399"/>
            <a:ext cx="8620125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Grading your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312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your Homework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1" y="1447800"/>
            <a:ext cx="80772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62428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your Homework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8562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4823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239000" cy="1143000"/>
          </a:xfrm>
        </p:spPr>
        <p:txBody>
          <a:bodyPr/>
          <a:lstStyle/>
          <a:p>
            <a:r>
              <a:rPr lang="en-US" dirty="0" smtClean="0"/>
              <a:t>Grading your </a:t>
            </a:r>
            <a:r>
              <a:rPr lang="en-US" dirty="0" err="1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71587"/>
            <a:ext cx="8126455" cy="528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67400" y="4114800"/>
            <a:ext cx="28955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 will grade this side myself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624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Listenging</a:t>
            </a:r>
            <a:r>
              <a:rPr lang="en-US" dirty="0" smtClean="0"/>
              <a:t> Activity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7356764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52654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867400" cy="31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4838700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2061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017520" y="350520"/>
            <a:ext cx="7239000" cy="746760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464" y="152400"/>
            <a:ext cx="5638800" cy="603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1491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format do we write the days in?</a:t>
            </a:r>
          </a:p>
          <a:p>
            <a:pPr marL="0" indent="0">
              <a:buNone/>
            </a:pPr>
            <a:r>
              <a:rPr lang="en-US" u="sng" dirty="0" smtClean="0"/>
              <a:t>		</a:t>
            </a:r>
            <a:r>
              <a:rPr lang="en-US" dirty="0" smtClean="0"/>
              <a:t> de </a:t>
            </a:r>
            <a:r>
              <a:rPr lang="en-US" u="sng" dirty="0" smtClean="0"/>
              <a:t>			 </a:t>
            </a:r>
            <a:r>
              <a:rPr lang="en-US" dirty="0" smtClean="0"/>
              <a:t>de </a:t>
            </a:r>
            <a:r>
              <a:rPr lang="en-US" u="sng" dirty="0" smtClean="0"/>
              <a:t>		</a:t>
            </a:r>
            <a:endParaRPr lang="en-US" dirty="0" smtClean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Translate...</a:t>
            </a:r>
          </a:p>
          <a:p>
            <a:pPr marL="0" indent="0">
              <a:buNone/>
            </a:pPr>
            <a:r>
              <a:rPr lang="en-US" dirty="0" err="1" smtClean="0"/>
              <a:t>sábado</a:t>
            </a:r>
            <a:r>
              <a:rPr lang="en-US" dirty="0" smtClean="0"/>
              <a:t>, el </a:t>
            </a:r>
            <a:r>
              <a:rPr lang="en-US" dirty="0" err="1" smtClean="0"/>
              <a:t>tres</a:t>
            </a:r>
            <a:r>
              <a:rPr lang="en-US" dirty="0" smtClean="0"/>
              <a:t> de </a:t>
            </a:r>
            <a:r>
              <a:rPr lang="en-US" dirty="0" err="1" smtClean="0"/>
              <a:t>diciembre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Jueves</a:t>
            </a:r>
            <a:r>
              <a:rPr lang="en-US" dirty="0" smtClean="0"/>
              <a:t>, el </a:t>
            </a:r>
            <a:r>
              <a:rPr lang="en-US" dirty="0" err="1" smtClean="0"/>
              <a:t>veintidós</a:t>
            </a:r>
            <a:r>
              <a:rPr lang="en-US" dirty="0" smtClean="0"/>
              <a:t> de </a:t>
            </a:r>
            <a:r>
              <a:rPr lang="en-US" dirty="0" err="1" smtClean="0"/>
              <a:t>marzo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lunes</a:t>
            </a:r>
            <a:r>
              <a:rPr lang="en-US" dirty="0" smtClean="0"/>
              <a:t>, el </a:t>
            </a:r>
            <a:r>
              <a:rPr lang="en-US" dirty="0" err="1" smtClean="0"/>
              <a:t>primero</a:t>
            </a:r>
            <a:r>
              <a:rPr lang="en-US" dirty="0" smtClean="0"/>
              <a:t> de </a:t>
            </a:r>
            <a:r>
              <a:rPr lang="en-US" dirty="0" err="1" smtClean="0"/>
              <a:t>octubre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primero</a:t>
            </a:r>
            <a:r>
              <a:rPr lang="en-US" dirty="0" smtClean="0"/>
              <a:t> = </a:t>
            </a:r>
            <a:r>
              <a:rPr lang="en-US" u="sng" dirty="0" smtClean="0"/>
              <a:t>		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06396" y="914400"/>
            <a:ext cx="394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/>
              <a:t>Dates Continued:</a:t>
            </a:r>
          </a:p>
        </p:txBody>
      </p:sp>
    </p:spTree>
    <p:extLst>
      <p:ext uri="{BB962C8B-B14F-4D97-AF65-F5344CB8AC3E}">
        <p14:creationId xmlns:p14="http://schemas.microsoft.com/office/powerpoint/2010/main" val="39625830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 </a:t>
            </a:r>
            <a:r>
              <a:rPr lang="en-US" dirty="0" smtClean="0"/>
              <a:t>primavera</a:t>
            </a:r>
            <a:endParaRPr lang="en-US" dirty="0"/>
          </a:p>
        </p:txBody>
      </p:sp>
      <p:pic>
        <p:nvPicPr>
          <p:cNvPr id="4" name="Picture 2" descr="http://t2.gstatic.com/images?q=tbn:ANd9GcSUrj55euLjx_CwgU9OuDQLE-BUJxE7Huk0Og5-8pD4iG1DP6BQ6A:browseyard.com/wp-content/uploads/2012/05/Spring-sea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6400800" cy="479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6093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verano</a:t>
            </a:r>
            <a:r>
              <a:rPr lang="en-US" dirty="0"/>
              <a:t>	</a:t>
            </a:r>
          </a:p>
        </p:txBody>
      </p:sp>
      <p:pic>
        <p:nvPicPr>
          <p:cNvPr id="10242" name="Picture 2" descr="http://t1.gstatic.com/images?q=tbn:ANd9GcTH039XRen6Of9DBSmmN3wJbOmfU5iCxgRYpp73tPotE-b0eA1ddw:projectgraduateschool.files.wordpress.com/2011/06/summerti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6324600" cy="415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77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31369" y="886612"/>
            <a:ext cx="6574987" cy="474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457200"/>
            <a:ext cx="325441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Today is </a:t>
            </a:r>
          </a:p>
          <a:p>
            <a:r>
              <a:rPr lang="en-US" sz="2800" dirty="0" smtClean="0"/>
              <a:t>Martin Luther King </a:t>
            </a:r>
          </a:p>
          <a:p>
            <a:r>
              <a:rPr lang="en-US" sz="2800" dirty="0" smtClean="0"/>
              <a:t>Day</a:t>
            </a:r>
          </a:p>
          <a:p>
            <a:r>
              <a:rPr lang="en-US" sz="2800" dirty="0" smtClean="0"/>
              <a:t>(January 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)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lunes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27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otoño</a:t>
            </a:r>
            <a:endParaRPr lang="en-US" dirty="0"/>
          </a:p>
        </p:txBody>
      </p:sp>
      <p:pic>
        <p:nvPicPr>
          <p:cNvPr id="12290" name="Picture 2" descr="http://t0.gstatic.com/images?q=tbn:ANd9GcRZmWUnBjQLEmPfpUTEG5IDDH0HH6PW_3n5FxDG_kk-X05kUzEd:www.55places.com/blog/wp-content/uploads/Fall-Foliage-2-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48" y="1600198"/>
            <a:ext cx="7086600" cy="469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784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invierno</a:t>
            </a:r>
            <a:endParaRPr lang="en-US" dirty="0"/>
          </a:p>
        </p:txBody>
      </p:sp>
      <p:pic>
        <p:nvPicPr>
          <p:cNvPr id="8196" name="Picture 4" descr="http://t0.gstatic.com/images?q=tbn:ANd9GcTkkrq46Yx3LUAbAngYbqUJL4i5YIDL5JRb8CU5-d_4mkismIpXow:www.picturesofwinter.net/scenewinter-44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6172200" cy="462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9835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u="sng" dirty="0"/>
              <a:t>Las </a:t>
            </a:r>
            <a:r>
              <a:rPr lang="en-US" sz="4000" b="1" u="sng" dirty="0" err="1" smtClean="0"/>
              <a:t>estaciones</a:t>
            </a:r>
            <a:r>
              <a:rPr lang="en-US" sz="4000" b="1" u="sng" dirty="0" smtClean="0"/>
              <a:t>		Seasons</a:t>
            </a:r>
            <a:endParaRPr lang="en-US" sz="4000" u="sng" dirty="0"/>
          </a:p>
          <a:p>
            <a:r>
              <a:rPr lang="en-US" sz="4000" b="1" dirty="0"/>
              <a:t>la primavera</a:t>
            </a: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i="1" dirty="0" smtClean="0"/>
              <a:t>spring</a:t>
            </a:r>
            <a:endParaRPr lang="en-US" sz="4000" dirty="0"/>
          </a:p>
          <a:p>
            <a:r>
              <a:rPr lang="en-US" sz="4000" b="1" dirty="0"/>
              <a:t>el </a:t>
            </a:r>
            <a:r>
              <a:rPr lang="en-US" sz="4000" b="1" dirty="0" err="1"/>
              <a:t>verano</a:t>
            </a: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i="1" dirty="0" smtClean="0"/>
              <a:t>summer</a:t>
            </a:r>
            <a:endParaRPr lang="en-US" sz="4000" dirty="0"/>
          </a:p>
          <a:p>
            <a:r>
              <a:rPr lang="en-US" sz="4000" b="1" dirty="0"/>
              <a:t>el </a:t>
            </a:r>
            <a:r>
              <a:rPr lang="en-US" sz="4000" b="1" dirty="0" err="1"/>
              <a:t>otoño</a:t>
            </a: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i="1" dirty="0" smtClean="0"/>
              <a:t>fall</a:t>
            </a:r>
            <a:endParaRPr lang="en-US" sz="4000" dirty="0"/>
          </a:p>
          <a:p>
            <a:r>
              <a:rPr lang="en-US" sz="4000" b="1" dirty="0"/>
              <a:t>el </a:t>
            </a:r>
            <a:r>
              <a:rPr lang="en-US" sz="4000" b="1" dirty="0" err="1"/>
              <a:t>invierno</a:t>
            </a: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i="1" dirty="0" smtClean="0"/>
              <a:t>winter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171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Subject Pronoun?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38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86200"/>
            <a:ext cx="7239000" cy="822960"/>
          </a:xfrm>
        </p:spPr>
        <p:txBody>
          <a:bodyPr/>
          <a:lstStyle/>
          <a:p>
            <a:r>
              <a:rPr lang="en-US" dirty="0" smtClean="0"/>
              <a:t>Make 12 </a:t>
            </a:r>
            <a:r>
              <a:rPr lang="en-US" dirty="0" err="1" smtClean="0"/>
              <a:t>FlashCards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172200" cy="3307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0200" y="5105400"/>
            <a:ext cx="2133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dirty="0" err="1" smtClean="0"/>
              <a:t>nosotras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17812" y="5105400"/>
            <a:ext cx="2133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We (all female)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16583" y="6066408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56567" y="6096000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159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Flashcards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073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200584"/>
          </a:xfrm>
        </p:spPr>
        <p:txBody>
          <a:bodyPr/>
          <a:lstStyle/>
          <a:p>
            <a:r>
              <a:rPr lang="en-US" dirty="0" err="1" smtClean="0"/>
              <a:t>Recojo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r>
              <a:rPr lang="en-US" dirty="0" smtClean="0"/>
              <a:t> de </a:t>
            </a:r>
            <a:r>
              <a:rPr lang="en-US" dirty="0" err="1" smtClean="0"/>
              <a:t>ayer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Tarea </a:t>
            </a:r>
            <a:r>
              <a:rPr lang="en-US" dirty="0" err="1" smtClean="0"/>
              <a:t>para</a:t>
            </a:r>
            <a:r>
              <a:rPr lang="en-US" dirty="0" smtClean="0"/>
              <a:t> hoy:</a:t>
            </a:r>
          </a:p>
          <a:p>
            <a:pPr marL="0" indent="0">
              <a:buNone/>
            </a:pPr>
            <a:r>
              <a:rPr lang="en-US" dirty="0" smtClean="0"/>
              <a:t>3 times each vocab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1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61928" y="1033672"/>
            <a:ext cx="6867944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882133"/>
            <a:ext cx="289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Today is New Years.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martes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9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75666" y="440510"/>
            <a:ext cx="4632086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381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It’s Christmas!</a:t>
            </a:r>
          </a:p>
          <a:p>
            <a:r>
              <a:rPr lang="en-US" sz="2400" dirty="0" smtClean="0"/>
              <a:t>December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5943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miércoles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2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77383" y="112871"/>
            <a:ext cx="4925339" cy="6528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228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Today is Valentine’s Day.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5989782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jueves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99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04800"/>
            <a:ext cx="7086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¿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20070" y="208731"/>
            <a:ext cx="460845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03076" y="5758190"/>
            <a:ext cx="2842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viernes</a:t>
            </a:r>
            <a:r>
              <a:rPr lang="en-US" sz="2800" dirty="0" smtClean="0"/>
              <a:t>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42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Manaña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  </a:t>
            </a:r>
            <a:r>
              <a:rPr lang="en-US" dirty="0" err="1" smtClean="0"/>
              <a:t>sábado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96270" y="-477070"/>
            <a:ext cx="460845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2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</TotalTime>
  <Words>626</Words>
  <Application>Microsoft Office PowerPoint</Application>
  <PresentationFormat>On-screen Show (4:3)</PresentationFormat>
  <Paragraphs>229</Paragraphs>
  <Slides>46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Opulent</vt:lpstr>
      <vt:lpstr>Días de la semana</vt:lpstr>
      <vt:lpstr>¿ Qué día es hoy? </vt:lpstr>
      <vt:lpstr>Spanish calendar starts on Monday!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Days of the week are not capitalized!  </vt:lpstr>
      <vt:lpstr>Bell Work</vt:lpstr>
      <vt:lpstr>PowerPoint Presentation</vt:lpstr>
      <vt:lpstr>PowerPoint Presentation</vt:lpstr>
      <vt:lpstr>PowerPoint Presentation</vt:lpstr>
      <vt:lpstr>Tres de octubre  de 2012</vt:lpstr>
      <vt:lpstr>Writing the Date</vt:lpstr>
      <vt:lpstr>¿Qué fecha es hoy?</vt:lpstr>
      <vt:lpstr>¿Qué fecha es hoy?</vt:lpstr>
      <vt:lpstr>Writing the date in Spanish (Short Hand)</vt:lpstr>
      <vt:lpstr>Date Format:</vt:lpstr>
      <vt:lpstr>Date Format:</vt:lpstr>
      <vt:lpstr>Birthdays!</vt:lpstr>
      <vt:lpstr>Subject Pronouns</vt:lpstr>
      <vt:lpstr>List out all the subject Pronouns</vt:lpstr>
      <vt:lpstr>Spanish Subject Pronouns</vt:lpstr>
      <vt:lpstr>Spanish Subject Pronouns</vt:lpstr>
      <vt:lpstr>Activity 16  page 14</vt:lpstr>
      <vt:lpstr>Bellwork:  </vt:lpstr>
      <vt:lpstr>PowerPoint Presentation</vt:lpstr>
      <vt:lpstr>Grading your Homework</vt:lpstr>
      <vt:lpstr>Grading your Homework</vt:lpstr>
      <vt:lpstr>Grading your HomeWork</vt:lpstr>
      <vt:lpstr>Listenging Activity</vt:lpstr>
      <vt:lpstr>PowerPoint Presentation</vt:lpstr>
      <vt:lpstr>ANSWERS</vt:lpstr>
      <vt:lpstr>Notes:</vt:lpstr>
      <vt:lpstr>la primavera</vt:lpstr>
      <vt:lpstr>el verano </vt:lpstr>
      <vt:lpstr>el otoño</vt:lpstr>
      <vt:lpstr>el invierno</vt:lpstr>
      <vt:lpstr>PowerPoint Presentation</vt:lpstr>
      <vt:lpstr>What is a Subject Pronoun?</vt:lpstr>
      <vt:lpstr>Make 12 FlashCards</vt:lpstr>
      <vt:lpstr>Practice With Flashcards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Días de la semana</dc:title>
  <dc:creator>Gorsuch,Ann</dc:creator>
  <cp:lastModifiedBy>Gorsuch,Ann</cp:lastModifiedBy>
  <cp:revision>18</cp:revision>
  <dcterms:created xsi:type="dcterms:W3CDTF">2012-09-28T13:13:37Z</dcterms:created>
  <dcterms:modified xsi:type="dcterms:W3CDTF">2012-10-04T13:38:56Z</dcterms:modified>
</cp:coreProperties>
</file>