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9" r:id="rId3"/>
    <p:sldId id="260" r:id="rId4"/>
    <p:sldId id="264" r:id="rId5"/>
    <p:sldId id="261" r:id="rId6"/>
    <p:sldId id="263" r:id="rId7"/>
    <p:sldId id="262" r:id="rId8"/>
    <p:sldId id="265" r:id="rId9"/>
    <p:sldId id="266" r:id="rId10"/>
    <p:sldId id="267" r:id="rId11"/>
    <p:sldId id="257" r:id="rId12"/>
    <p:sldId id="271" r:id="rId13"/>
    <p:sldId id="273" r:id="rId14"/>
    <p:sldId id="268" r:id="rId15"/>
    <p:sldId id="270" r:id="rId16"/>
    <p:sldId id="284" r:id="rId17"/>
    <p:sldId id="279" r:id="rId18"/>
    <p:sldId id="278" r:id="rId19"/>
    <p:sldId id="285" r:id="rId20"/>
    <p:sldId id="272" r:id="rId21"/>
    <p:sldId id="276" r:id="rId22"/>
    <p:sldId id="283" r:id="rId23"/>
    <p:sldId id="281" r:id="rId24"/>
    <p:sldId id="282" r:id="rId25"/>
    <p:sldId id="287" r:id="rId26"/>
    <p:sldId id="286" r:id="rId27"/>
    <p:sldId id="288" r:id="rId28"/>
    <p:sldId id="28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42D0C-7760-4AAD-894A-3C4E421C5D5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0E86E-4989-45F4-A089-FB9C0C70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71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0E86E-4989-45F4-A089-FB9C0C70D05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19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E9AA21-1C64-4FB6-94E5-024167F5802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E9AA21-1C64-4FB6-94E5-024167F5802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E9AA21-1C64-4FB6-94E5-024167F5802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0E9AA21-1C64-4FB6-94E5-024167F5802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Días</a:t>
            </a:r>
            <a:r>
              <a:rPr lang="en-US" dirty="0" smtClean="0"/>
              <a:t> de la </a:t>
            </a:r>
            <a:r>
              <a:rPr lang="en-US" dirty="0" err="1" smtClean="0"/>
              <a:t>semana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DAYS OF THE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72390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It’s my Birthday (March 10</a:t>
            </a:r>
            <a:r>
              <a:rPr lang="en-US" baseline="30000" dirty="0" smtClean="0"/>
              <a:t>th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44482" y="-25280"/>
            <a:ext cx="5029201" cy="6603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5825839"/>
            <a:ext cx="7239000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domingo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239000" cy="3947160"/>
          </a:xfrm>
        </p:spPr>
        <p:txBody>
          <a:bodyPr>
            <a:normAutofit/>
          </a:bodyPr>
          <a:lstStyle/>
          <a:p>
            <a:r>
              <a:rPr lang="en-US" dirty="0" smtClean="0"/>
              <a:t>Days of the week are </a:t>
            </a:r>
            <a:r>
              <a:rPr lang="en-US" u="sng" dirty="0" smtClean="0"/>
              <a:t>not</a:t>
            </a:r>
            <a:r>
              <a:rPr lang="en-US" dirty="0" smtClean="0"/>
              <a:t> capitalized!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441495"/>
              </p:ext>
            </p:extLst>
          </p:nvPr>
        </p:nvGraphicFramePr>
        <p:xfrm>
          <a:off x="457200" y="1609725"/>
          <a:ext cx="72390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143"/>
                <a:gridCol w="947057"/>
                <a:gridCol w="1121229"/>
                <a:gridCol w="1034143"/>
                <a:gridCol w="1034143"/>
                <a:gridCol w="1034143"/>
                <a:gridCol w="10341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martes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miércoles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jueves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viernes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sábado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domingo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Monday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Tuesday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Wednesday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Thursday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Friday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Saturday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Sunday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4008092"/>
            <a:ext cx="262283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¿ 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/>
              <a:t> </a:t>
            </a:r>
            <a:r>
              <a:rPr lang="en-US" sz="2400" dirty="0" smtClean="0"/>
              <a:t>hoy? </a:t>
            </a:r>
          </a:p>
          <a:p>
            <a:endParaRPr lang="en-US" sz="2400" dirty="0"/>
          </a:p>
          <a:p>
            <a:r>
              <a:rPr lang="en-US" sz="2400" dirty="0" smtClean="0"/>
              <a:t>Hoy </a:t>
            </a:r>
            <a:r>
              <a:rPr lang="en-US" sz="2400" dirty="0" err="1" smtClean="0"/>
              <a:t>es</a:t>
            </a:r>
            <a:r>
              <a:rPr lang="en-US" sz="2400" dirty="0" smtClean="0"/>
              <a:t>…</a:t>
            </a:r>
          </a:p>
          <a:p>
            <a:endParaRPr lang="en-US" sz="2400" dirty="0"/>
          </a:p>
          <a:p>
            <a:r>
              <a:rPr lang="en-US" sz="2400" dirty="0" err="1" smtClean="0"/>
              <a:t>Mañana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04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8" y="1600200"/>
            <a:ext cx="9096222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887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Qué </a:t>
            </a:r>
            <a:r>
              <a:rPr lang="es-ES" dirty="0"/>
              <a:t>hora es...</a:t>
            </a:r>
            <a:br>
              <a:rPr lang="es-ES" dirty="0"/>
            </a:br>
            <a:r>
              <a:rPr lang="es-ES" dirty="0" smtClean="0"/>
              <a:t>Qué día es hoy?</a:t>
            </a:r>
            <a:br>
              <a:rPr lang="es-ES" dirty="0" smtClean="0"/>
            </a:br>
            <a:r>
              <a:rPr lang="es-ES" dirty="0" smtClean="0"/>
              <a:t>Hoy es...</a:t>
            </a:r>
            <a:br>
              <a:rPr lang="es-ES" dirty="0" smtClean="0"/>
            </a:br>
            <a:r>
              <a:rPr lang="es-ES" dirty="0" smtClean="0"/>
              <a:t>Mañana</a:t>
            </a:r>
            <a:br>
              <a:rPr lang="es-ES" dirty="0" smtClean="0"/>
            </a:br>
            <a:r>
              <a:rPr lang="es-ES" dirty="0" smtClean="0"/>
              <a:t>Qué es tú numero de teléfono? </a:t>
            </a:r>
            <a:br>
              <a:rPr lang="es-ES" dirty="0" smtClean="0"/>
            </a:br>
            <a:r>
              <a:rPr lang="es-ES" dirty="0" smtClean="0"/>
              <a:t>Mi numero es...</a:t>
            </a:r>
            <a:br>
              <a:rPr lang="es-ES" dirty="0" smtClean="0"/>
            </a:br>
            <a:r>
              <a:rPr lang="es-ES" dirty="0" smtClean="0"/>
              <a:t>Cómo se escribe…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360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799"/>
            <a:ext cx="9144000" cy="4473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54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5619"/>
            <a:ext cx="8686800" cy="586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7782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Tres</a:t>
            </a:r>
            <a:r>
              <a:rPr lang="en-US" dirty="0" smtClean="0"/>
              <a:t> de </a:t>
            </a:r>
            <a:r>
              <a:rPr lang="en-US" dirty="0" err="1" smtClean="0"/>
              <a:t>octubre</a:t>
            </a:r>
            <a:r>
              <a:rPr lang="en-US" dirty="0" smtClean="0"/>
              <a:t>  de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Frase</a:t>
            </a:r>
            <a:r>
              <a:rPr lang="en-US" dirty="0" smtClean="0"/>
              <a:t> del </a:t>
            </a:r>
            <a:r>
              <a:rPr lang="en-US" dirty="0" err="1" smtClean="0"/>
              <a:t>Día</a:t>
            </a:r>
            <a:r>
              <a:rPr lang="en-US" dirty="0" smtClean="0"/>
              <a:t>- Phrase of the day!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i="1" dirty="0" smtClean="0"/>
              <a:t>“No </a:t>
            </a:r>
            <a:r>
              <a:rPr lang="es-ES" i="1" dirty="0"/>
              <a:t>pasa </a:t>
            </a:r>
            <a:r>
              <a:rPr lang="es-ES" i="1" dirty="0" smtClean="0"/>
              <a:t>nada” = </a:t>
            </a:r>
            <a:r>
              <a:rPr lang="es-ES" i="1" u="sng" dirty="0" smtClean="0"/>
              <a:t>					</a:t>
            </a:r>
            <a:endParaRPr lang="es-ES" i="1" dirty="0" smtClean="0"/>
          </a:p>
          <a:p>
            <a:pPr marL="0" indent="0">
              <a:buNone/>
            </a:pPr>
            <a:endParaRPr lang="es-ES" i="1" dirty="0"/>
          </a:p>
          <a:p>
            <a:pPr marL="0" indent="0">
              <a:buNone/>
            </a:pPr>
            <a:r>
              <a:rPr lang="es-ES" i="1" dirty="0" err="1" smtClean="0"/>
              <a:t>Context</a:t>
            </a:r>
            <a:r>
              <a:rPr lang="es-ES" i="1" dirty="0" smtClean="0"/>
              <a:t>: </a:t>
            </a:r>
          </a:p>
          <a:p>
            <a:pPr marL="0" indent="0">
              <a:buNone/>
            </a:pPr>
            <a:r>
              <a:rPr lang="es-ES" dirty="0" err="1" smtClean="0"/>
              <a:t>Say</a:t>
            </a:r>
            <a:r>
              <a:rPr lang="es-ES" dirty="0" smtClean="0"/>
              <a:t> a </a:t>
            </a:r>
            <a:r>
              <a:rPr lang="es-ES" dirty="0" err="1" smtClean="0"/>
              <a:t>kid</a:t>
            </a:r>
            <a:r>
              <a:rPr lang="es-ES" dirty="0" smtClean="0"/>
              <a:t> </a:t>
            </a:r>
            <a:r>
              <a:rPr lang="es-ES" dirty="0" err="1" smtClean="0"/>
              <a:t>steps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foot</a:t>
            </a:r>
            <a:r>
              <a:rPr lang="es-ES" dirty="0" smtClean="0"/>
              <a:t> and </a:t>
            </a:r>
            <a:r>
              <a:rPr lang="es-ES" dirty="0" err="1" smtClean="0"/>
              <a:t>says</a:t>
            </a:r>
            <a:r>
              <a:rPr lang="es-ES" dirty="0" smtClean="0"/>
              <a:t> </a:t>
            </a:r>
          </a:p>
          <a:p>
            <a:pPr marL="0" indent="0">
              <a:buNone/>
            </a:pPr>
            <a:r>
              <a:rPr lang="es-ES" dirty="0" smtClean="0"/>
              <a:t>“lo siento” </a:t>
            </a:r>
          </a:p>
          <a:p>
            <a:pPr marL="0" indent="0">
              <a:buNone/>
            </a:pP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didn’t</a:t>
            </a:r>
            <a:r>
              <a:rPr lang="es-ES" dirty="0" smtClean="0"/>
              <a:t> </a:t>
            </a:r>
            <a:r>
              <a:rPr lang="es-ES" dirty="0" err="1" smtClean="0"/>
              <a:t>bother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hurt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, so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reply</a:t>
            </a:r>
            <a:r>
              <a:rPr lang="es-ES" dirty="0" smtClean="0"/>
              <a:t>…</a:t>
            </a:r>
          </a:p>
          <a:p>
            <a:pPr marL="0" indent="0">
              <a:buNone/>
            </a:pPr>
            <a:r>
              <a:rPr lang="es-ES" dirty="0" smtClean="0"/>
              <a:t>“no pasa nada”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342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143000"/>
          </a:xfrm>
        </p:spPr>
        <p:txBody>
          <a:bodyPr/>
          <a:lstStyle/>
          <a:p>
            <a:r>
              <a:rPr lang="en-US" dirty="0" smtClean="0"/>
              <a:t>Writing the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fecha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hoy?  	What’s today’s date?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hoy?		What day is today?</a:t>
            </a:r>
          </a:p>
        </p:txBody>
      </p:sp>
    </p:spTree>
    <p:extLst>
      <p:ext uri="{BB962C8B-B14F-4D97-AF65-F5344CB8AC3E}">
        <p14:creationId xmlns:p14="http://schemas.microsoft.com/office/powerpoint/2010/main" val="2770242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fecha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hoy?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el 2 de </a:t>
            </a:r>
            <a:r>
              <a:rPr lang="en-US" dirty="0" err="1" smtClean="0"/>
              <a:t>octubre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Today is the 2</a:t>
            </a:r>
            <a:r>
              <a:rPr lang="en-US" baseline="30000" dirty="0" smtClean="0"/>
              <a:t>nd</a:t>
            </a:r>
            <a:r>
              <a:rPr lang="en-US" dirty="0" smtClean="0"/>
              <a:t> of October.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 What if we want to say </a:t>
            </a:r>
          </a:p>
          <a:p>
            <a:pPr marL="0" indent="0">
              <a:buNone/>
            </a:pPr>
            <a:r>
              <a:rPr lang="en-US" dirty="0" smtClean="0"/>
              <a:t>Today is February 20</a:t>
            </a:r>
            <a:r>
              <a:rPr lang="en-US" baseline="30000" dirty="0" smtClean="0"/>
              <a:t>th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18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fecha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hoy?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el 2 de </a:t>
            </a:r>
            <a:r>
              <a:rPr lang="en-US" dirty="0" err="1" smtClean="0"/>
              <a:t>octubre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Today is the 2</a:t>
            </a:r>
            <a:r>
              <a:rPr lang="en-US" baseline="30000" dirty="0" smtClean="0"/>
              <a:t>nd</a:t>
            </a:r>
            <a:r>
              <a:rPr lang="en-US" dirty="0" smtClean="0"/>
              <a:t> of October.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 What if we want to say </a:t>
            </a:r>
          </a:p>
          <a:p>
            <a:pPr marL="0" indent="0">
              <a:buNone/>
            </a:pPr>
            <a:r>
              <a:rPr lang="en-US" dirty="0" smtClean="0"/>
              <a:t>Today is February 20</a:t>
            </a:r>
            <a:r>
              <a:rPr lang="en-US" baseline="30000" dirty="0" smtClean="0"/>
              <a:t>th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Hoy </a:t>
            </a:r>
            <a:r>
              <a:rPr lang="en-US" i="1" dirty="0" err="1"/>
              <a:t>es</a:t>
            </a:r>
            <a:r>
              <a:rPr lang="en-US" i="1" dirty="0"/>
              <a:t> el 20 de </a:t>
            </a:r>
            <a:r>
              <a:rPr lang="en-US" i="1" dirty="0" err="1"/>
              <a:t>febrero</a:t>
            </a:r>
            <a:r>
              <a:rPr lang="en-US" i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5800" y="5105400"/>
            <a:ext cx="38862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6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What do you notice about the order they write it 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5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What day is it today?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Today is…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3202709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4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the date in Spanish (Short Hand)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What day is 2-5-2012?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14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Format: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Day/ Month / Year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5/ 7/ 2012   =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19 / 6 / 1989 	=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257800" y="5181600"/>
            <a:ext cx="14478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80734" y="5345668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99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Format: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Day/ Month / Year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5/ 7/ 2012   =    el </a:t>
            </a:r>
            <a:r>
              <a:rPr lang="en-US" dirty="0" err="1" smtClean="0"/>
              <a:t>cinco</a:t>
            </a:r>
            <a:r>
              <a:rPr lang="en-US" dirty="0" smtClean="0"/>
              <a:t> de </a:t>
            </a:r>
            <a:r>
              <a:rPr lang="en-US" dirty="0" err="1" smtClean="0"/>
              <a:t>julio</a:t>
            </a:r>
            <a:r>
              <a:rPr lang="en-US" dirty="0" smtClean="0"/>
              <a:t> 2012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19 / 6 / 1989 =    el </a:t>
            </a:r>
            <a:r>
              <a:rPr lang="en-US" dirty="0" err="1" smtClean="0"/>
              <a:t>diecinueve</a:t>
            </a:r>
            <a:r>
              <a:rPr lang="en-US" dirty="0" smtClean="0"/>
              <a:t> de </a:t>
            </a:r>
            <a:r>
              <a:rPr lang="en-US" dirty="0" err="1" smtClean="0"/>
              <a:t>junio</a:t>
            </a:r>
            <a:r>
              <a:rPr lang="en-US" dirty="0" smtClean="0"/>
              <a:t> 1989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97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Birthdays!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¿</a:t>
            </a:r>
            <a:r>
              <a:rPr lang="en-US" sz="3600" i="1" dirty="0" err="1" smtClean="0"/>
              <a:t>Cuándo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es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tu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cumpleaños</a:t>
            </a:r>
            <a:r>
              <a:rPr lang="en-US" sz="3600" i="1" dirty="0" smtClean="0"/>
              <a:t>? 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When is your birthday?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i="1" dirty="0" err="1" smtClean="0"/>
              <a:t>Mi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cumpleaños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es</a:t>
            </a:r>
            <a:r>
              <a:rPr lang="en-US" sz="3600" i="1" dirty="0" smtClean="0"/>
              <a:t>…. </a:t>
            </a:r>
            <a:r>
              <a:rPr lang="en-US" sz="3600" dirty="0" smtClean="0"/>
              <a:t>	</a:t>
            </a:r>
          </a:p>
          <a:p>
            <a:pPr marL="0" indent="0">
              <a:buNone/>
            </a:pPr>
            <a:r>
              <a:rPr lang="en-US" sz="3600" dirty="0" smtClean="0"/>
              <a:t>My birthday is….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66474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200000"/>
              </a:lnSpc>
              <a:spcAft>
                <a:spcPts val="1200"/>
              </a:spcAft>
              <a:buNone/>
            </a:pPr>
            <a:r>
              <a:rPr lang="en-US" dirty="0" smtClean="0"/>
              <a:t>Jorge is my friend. Jorge is from Venezuela. Jorge and I like to play soccer together- but just as friends because Jorge is dating Julie. Jorge and Julie are a cute couple. Jorge and Julie like to go to the movies. Julie and I aren’t really friends. Julie likes ballet and other girly things. Julie also lives in Dallas. Julie and I could be friends if we liked the same things and lived closer.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243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 out all the subject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085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Subject Pronouns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329640"/>
              </p:ext>
            </p:extLst>
          </p:nvPr>
        </p:nvGraphicFramePr>
        <p:xfrm>
          <a:off x="457200" y="1609725"/>
          <a:ext cx="72390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752600"/>
                <a:gridCol w="1905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r>
                        <a:rPr lang="en-US" baseline="0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</a:t>
                      </a:r>
                      <a:r>
                        <a:rPr lang="en-US" baseline="0" dirty="0" smtClean="0"/>
                        <a:t> People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 (all female)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(familiar)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 (formal)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(males)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r>
                        <a:rPr lang="en-US" baseline="0" dirty="0" smtClean="0"/>
                        <a:t> (females)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946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Subject Pronouns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886322"/>
              </p:ext>
            </p:extLst>
          </p:nvPr>
        </p:nvGraphicFramePr>
        <p:xfrm>
          <a:off x="457200" y="1609725"/>
          <a:ext cx="72390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752600"/>
                <a:gridCol w="1905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r>
                        <a:rPr lang="en-US" baseline="0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</a:t>
                      </a:r>
                      <a:r>
                        <a:rPr lang="en-US" baseline="0" dirty="0" smtClean="0"/>
                        <a:t> People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 (all female)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(familiar)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all</a:t>
                      </a:r>
                      <a:r>
                        <a:rPr lang="en-US" baseline="0" dirty="0" smtClean="0"/>
                        <a:t> (in Spain)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vosotros</a:t>
                      </a:r>
                      <a:r>
                        <a:rPr lang="en-US" baseline="0" dirty="0" smtClean="0"/>
                        <a:t> or </a:t>
                      </a:r>
                      <a:r>
                        <a:rPr lang="en-US" baseline="0" dirty="0" err="1" smtClean="0"/>
                        <a:t>vosotras</a:t>
                      </a:r>
                      <a:r>
                        <a:rPr lang="en-US" baseline="0" dirty="0" smtClean="0"/>
                        <a:t> (all f)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 (formal)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ustedes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(males)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r>
                        <a:rPr lang="en-US" baseline="0" dirty="0" smtClean="0"/>
                        <a:t> (females)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582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16 </a:t>
            </a:r>
            <a:br>
              <a:rPr lang="en-US" dirty="0" smtClean="0"/>
            </a:br>
            <a:r>
              <a:rPr lang="en-US" dirty="0" smtClean="0"/>
              <a:t>page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Spanish calendar starts on Monday!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37611" y="519792"/>
            <a:ext cx="4800600" cy="6656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6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31369" y="886612"/>
            <a:ext cx="6574987" cy="474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457200"/>
            <a:ext cx="325441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Today is </a:t>
            </a:r>
          </a:p>
          <a:p>
            <a:r>
              <a:rPr lang="en-US" sz="2800" dirty="0" smtClean="0"/>
              <a:t>Martin Luther King </a:t>
            </a:r>
          </a:p>
          <a:p>
            <a:r>
              <a:rPr lang="en-US" sz="2800" dirty="0" smtClean="0"/>
              <a:t>Day</a:t>
            </a:r>
          </a:p>
          <a:p>
            <a:r>
              <a:rPr lang="en-US" sz="2800" dirty="0" smtClean="0"/>
              <a:t>(January 21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) 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lunes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27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61928" y="1033672"/>
            <a:ext cx="6867944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882133"/>
            <a:ext cx="289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Today is New Years.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martes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93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75666" y="440510"/>
            <a:ext cx="4632086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381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It’s Christmas!</a:t>
            </a:r>
          </a:p>
          <a:p>
            <a:r>
              <a:rPr lang="en-US" sz="2400" dirty="0" smtClean="0"/>
              <a:t>December 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5943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miércoles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24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77383" y="112871"/>
            <a:ext cx="4925339" cy="6528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0" y="2286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Today is Valentine’s Day.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5989782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jueves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998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04800"/>
            <a:ext cx="7086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¿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20070" y="208731"/>
            <a:ext cx="4608459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03076" y="5758190"/>
            <a:ext cx="2842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viernes</a:t>
            </a:r>
            <a:r>
              <a:rPr lang="en-US" sz="2800" dirty="0" smtClean="0"/>
              <a:t>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425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029200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Manaña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…  </a:t>
            </a:r>
            <a:r>
              <a:rPr lang="en-US" dirty="0" err="1" smtClean="0"/>
              <a:t>sábado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96270" y="-477070"/>
            <a:ext cx="4608459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2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106</TotalTime>
  <Words>531</Words>
  <Application>Microsoft Office PowerPoint</Application>
  <PresentationFormat>On-screen Show (4:3)</PresentationFormat>
  <Paragraphs>177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Opulent</vt:lpstr>
      <vt:lpstr>Días de la semana</vt:lpstr>
      <vt:lpstr>¿ Qué día es hoy? </vt:lpstr>
      <vt:lpstr>Spanish calendar starts on Monday!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Days of the week are not capitalized!  </vt:lpstr>
      <vt:lpstr>Bell Work</vt:lpstr>
      <vt:lpstr>PowerPoint Presentation</vt:lpstr>
      <vt:lpstr>PowerPoint Presentation</vt:lpstr>
      <vt:lpstr>PowerPoint Presentation</vt:lpstr>
      <vt:lpstr>Tres de octubre  de 2012</vt:lpstr>
      <vt:lpstr>Writing the Date</vt:lpstr>
      <vt:lpstr>¿Qué fecha es hoy?</vt:lpstr>
      <vt:lpstr>¿Qué fecha es hoy?</vt:lpstr>
      <vt:lpstr>Writing the date in Spanish (Short Hand)</vt:lpstr>
      <vt:lpstr>Date Format:</vt:lpstr>
      <vt:lpstr>Date Format:</vt:lpstr>
      <vt:lpstr>Birthdays!</vt:lpstr>
      <vt:lpstr>Subject Pronouns</vt:lpstr>
      <vt:lpstr>List out all the subject Pronouns</vt:lpstr>
      <vt:lpstr>Spanish Subject Pronouns</vt:lpstr>
      <vt:lpstr>Spanish Subject Pronouns</vt:lpstr>
      <vt:lpstr>Activity 16  page 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Días de la semana</dc:title>
  <dc:creator>Gorsuch,Ann</dc:creator>
  <cp:lastModifiedBy>Ann</cp:lastModifiedBy>
  <cp:revision>12</cp:revision>
  <dcterms:created xsi:type="dcterms:W3CDTF">2012-09-28T13:13:37Z</dcterms:created>
  <dcterms:modified xsi:type="dcterms:W3CDTF">2012-10-03T13:17:27Z</dcterms:modified>
</cp:coreProperties>
</file>